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62" r:id="rId7"/>
    <p:sldId id="263" r:id="rId8"/>
    <p:sldId id="259" r:id="rId9"/>
    <p:sldId id="264" r:id="rId10"/>
    <p:sldId id="265" r:id="rId11"/>
    <p:sldId id="270" r:id="rId12"/>
    <p:sldId id="266" r:id="rId13"/>
    <p:sldId id="267" r:id="rId14"/>
    <p:sldId id="268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796" autoAdjust="0"/>
  </p:normalViewPr>
  <p:slideViewPr>
    <p:cSldViewPr snapToGrid="0">
      <p:cViewPr varScale="1">
        <p:scale>
          <a:sx n="69" d="100"/>
          <a:sy n="69" d="100"/>
        </p:scale>
        <p:origin x="7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09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9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06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9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4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493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58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017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32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7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79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51B3E-9DEE-4319-A89D-90650C3460B0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2B26B-D274-4220-8F2A-BFD4935B7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92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61999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PRINCIPLES OF MOTIVATION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LEADERSHIP COMMUNICATION</a:t>
            </a:r>
            <a:endParaRPr lang="en-US" sz="4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06838"/>
            <a:ext cx="4724400" cy="1655762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/>
                <a:cs typeface="Calibri"/>
              </a:rPr>
              <a:t>SPRING 2023</a:t>
            </a:r>
          </a:p>
          <a:p>
            <a:pPr algn="l"/>
            <a:r>
              <a:rPr lang="en-US" dirty="0" smtClean="0">
                <a:latin typeface="Times New Roman"/>
                <a:cs typeface="Calibri"/>
              </a:rPr>
              <a:t>CHAPTER 09</a:t>
            </a:r>
          </a:p>
          <a:p>
            <a:pPr algn="l"/>
            <a:r>
              <a:rPr lang="en-US" dirty="0" smtClean="0">
                <a:latin typeface="Times New Roman"/>
                <a:cs typeface="Calibri"/>
              </a:rPr>
              <a:t>FAREED QURESHI</a:t>
            </a:r>
          </a:p>
          <a:p>
            <a:pPr algn="l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764" y="3121020"/>
            <a:ext cx="4959927" cy="36752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94767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3127183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OPEN THE COMMUNICATION CHANNELS?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547245"/>
            <a:ext cx="11353802" cy="497824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open climate is essential for cascading vision, and cascading is essential because:</a:t>
            </a:r>
          </a:p>
          <a:p>
            <a:pPr>
              <a:buNone/>
            </a:pPr>
            <a:endParaRPr lang="en-US" altLang="en-US" sz="2400" b="1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Natural Law 1: You Get What You talk about</a:t>
            </a:r>
          </a:p>
          <a:p>
            <a:pPr lvl="1"/>
            <a:r>
              <a:rPr lang="en-US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vision must have ample ‘air time’ in an organization.  A vision must be shared and practiced by leaders at every opportunity.</a:t>
            </a:r>
          </a:p>
          <a:p>
            <a:pPr marL="457200" lvl="1" indent="0">
              <a:buNone/>
            </a:pPr>
            <a:endParaRPr lang="en-US" alt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Natural Law 2: The Climate of an Organization is a Reflection of the Leader</a:t>
            </a:r>
          </a:p>
          <a:p>
            <a:pPr lvl="1"/>
            <a:r>
              <a:rPr lang="en-US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leader who doesn’t embody the vision and values doesn’t have an organization that does.</a:t>
            </a:r>
          </a:p>
          <a:p>
            <a:pPr marL="457200" lvl="1" indent="0">
              <a:buNone/>
            </a:pPr>
            <a:endParaRPr lang="en-US" alt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Natural Law 3: You Can’t Walk Faster Than One Step at a Time</a:t>
            </a:r>
          </a:p>
          <a:p>
            <a:pPr lvl="1"/>
            <a:r>
              <a:rPr lang="en-US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vision is neither understood nor accepted overnight.  Communicating must be built into continuous, daily interaction so that over time followers will internalize it.  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32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BARRIERS TO EFFECTIVE LISTENING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Distractions: Physical and mental</a:t>
            </a:r>
          </a:p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Biases and prejudices</a:t>
            </a:r>
          </a:p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Lack of appropriate focus</a:t>
            </a:r>
          </a:p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Premature judgment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85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KEYS TO EFFECTIVE LISTENING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graphicFrame>
        <p:nvGraphicFramePr>
          <p:cNvPr id="7" name="Group 4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4169216"/>
              </p:ext>
            </p:extLst>
          </p:nvPr>
        </p:nvGraphicFramePr>
        <p:xfrm>
          <a:off x="2402681" y="1413164"/>
          <a:ext cx="7386638" cy="5120786"/>
        </p:xfrm>
        <a:graphic>
          <a:graphicData uri="http://schemas.openxmlformats.org/drawingml/2006/table">
            <a:tbl>
              <a:tblPr/>
              <a:tblGrid>
                <a:gridCol w="2462213">
                  <a:extLst>
                    <a:ext uri="{9D8B030D-6E8A-4147-A177-3AD203B41FA5}">
                      <a16:colId xmlns:a16="http://schemas.microsoft.com/office/drawing/2014/main" val="1823240199"/>
                    </a:ext>
                  </a:extLst>
                </a:gridCol>
                <a:gridCol w="2462212">
                  <a:extLst>
                    <a:ext uri="{9D8B030D-6E8A-4147-A177-3AD203B41FA5}">
                      <a16:colId xmlns:a16="http://schemas.microsoft.com/office/drawing/2014/main" val="1980409935"/>
                    </a:ext>
                  </a:extLst>
                </a:gridCol>
                <a:gridCol w="2462213">
                  <a:extLst>
                    <a:ext uri="{9D8B030D-6E8A-4147-A177-3AD203B41FA5}">
                      <a16:colId xmlns:a16="http://schemas.microsoft.com/office/drawing/2014/main" val="1174781853"/>
                    </a:ext>
                  </a:extLst>
                </a:gridCol>
              </a:tblGrid>
              <a:tr h="49385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Poor Listener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 Listener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63121524"/>
                  </a:ext>
                </a:extLst>
              </a:tr>
              <a:tr h="7477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Listen actively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passive, laid back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Asks questions; paraphrases what is said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59345882"/>
                  </a:ext>
                </a:extLst>
              </a:tr>
              <a:tr h="750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Find areas of interest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Tunes out dry subjects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Looks for opportunities, new learning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78766815"/>
                  </a:ext>
                </a:extLst>
              </a:tr>
              <a:tr h="749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Resist distractions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easily distracted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Fights distractions; tolerates bad habits; knows how to concentrate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26399058"/>
                  </a:ext>
                </a:extLst>
              </a:tr>
              <a:tr h="7477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Capitalize on the fact that thought is faster than speech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Tends to daydream with slow speakers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Challenges, anticipates, summarizes; listens between lines to tone of voice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72939740"/>
                  </a:ext>
                </a:extLst>
              </a:tr>
              <a:tr h="750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 Be responsive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minimally involved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Nods; shows interest, positive feedback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41909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07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KEYS TO EFFECTIVE LISTENING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graphicFrame>
        <p:nvGraphicFramePr>
          <p:cNvPr id="7" name="Group 4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3058465"/>
              </p:ext>
            </p:extLst>
          </p:nvPr>
        </p:nvGraphicFramePr>
        <p:xfrm>
          <a:off x="1801379" y="1524000"/>
          <a:ext cx="8284730" cy="4888183"/>
        </p:xfrm>
        <a:graphic>
          <a:graphicData uri="http://schemas.openxmlformats.org/drawingml/2006/table">
            <a:tbl>
              <a:tblPr/>
              <a:tblGrid>
                <a:gridCol w="2761577">
                  <a:extLst>
                    <a:ext uri="{9D8B030D-6E8A-4147-A177-3AD203B41FA5}">
                      <a16:colId xmlns:a16="http://schemas.microsoft.com/office/drawing/2014/main" val="2172051437"/>
                    </a:ext>
                  </a:extLst>
                </a:gridCol>
                <a:gridCol w="2761576">
                  <a:extLst>
                    <a:ext uri="{9D8B030D-6E8A-4147-A177-3AD203B41FA5}">
                      <a16:colId xmlns:a16="http://schemas.microsoft.com/office/drawing/2014/main" val="3260686282"/>
                    </a:ext>
                  </a:extLst>
                </a:gridCol>
                <a:gridCol w="2761577">
                  <a:extLst>
                    <a:ext uri="{9D8B030D-6E8A-4147-A177-3AD203B41FA5}">
                      <a16:colId xmlns:a16="http://schemas.microsoft.com/office/drawing/2014/main" val="1786379982"/>
                    </a:ext>
                  </a:extLst>
                </a:gridCol>
              </a:tblGrid>
              <a:tr h="57802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Poor Listener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 Listener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04467628"/>
                  </a:ext>
                </a:extLst>
              </a:tr>
              <a:tr h="80786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 Assess content, not delivery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Tunes out if delivery is poor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Evaluates content; skips over delivery errors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89815934"/>
                  </a:ext>
                </a:extLst>
              </a:tr>
              <a:tr h="88916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 Hold one’s fire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Has preconceptions; argues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not judge until comprehension is complete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5916527"/>
                  </a:ext>
                </a:extLst>
              </a:tr>
              <a:tr h="80957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 Listen for ideas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Listens for facts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Listens to central themes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38871438"/>
                  </a:ext>
                </a:extLst>
              </a:tr>
              <a:tr h="88916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 Work at listening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energy output; faked attention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Works hard; exhibits active body state, eye contact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93235495"/>
                  </a:ext>
                </a:extLst>
              </a:tr>
              <a:tr h="88916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 Exercise one’s mind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Resists difficult material in favor of light, recreational material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SzPct val="80000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SzPct val="70000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Uses heavier material as exercise for the mind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59687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990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6689" t="29640" r="27000" b="13352"/>
          <a:stretch/>
        </p:blipFill>
        <p:spPr>
          <a:xfrm>
            <a:off x="1828800" y="587829"/>
            <a:ext cx="8063346" cy="62701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0373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CONTINUUM OF CHANNEL RICHNESS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011" y="1523999"/>
            <a:ext cx="9685098" cy="5154667"/>
          </a:xfrm>
        </p:spPr>
      </p:pic>
    </p:spTree>
    <p:extLst>
      <p:ext uri="{BB962C8B-B14F-4D97-AF65-F5344CB8AC3E}">
        <p14:creationId xmlns:p14="http://schemas.microsoft.com/office/powerpoint/2010/main" val="317012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THAT IS ALL FOR TODAY!!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2847109" cy="205364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be like: 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545" y="1690688"/>
            <a:ext cx="4934888" cy="493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4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87829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SESSION OBJECTIVES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7189"/>
            <a:ext cx="10515600" cy="4351338"/>
          </a:xfrm>
        </p:spPr>
        <p:txBody>
          <a:bodyPr/>
          <a:lstStyle/>
          <a:p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 as a communication champion rather than just as an information processor.</a:t>
            </a:r>
          </a:p>
          <a:p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key elements of effective listening and understand why listening is important to leadership communication.</a:t>
            </a:r>
          </a:p>
          <a:p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Recognize and apply the difference between dialogue and discussion.</a:t>
            </a:r>
          </a:p>
          <a:p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an appropriate communication channel for your leadership message.</a:t>
            </a:r>
          </a:p>
          <a:p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communication to influence and persuade others.</a:t>
            </a:r>
          </a:p>
          <a:p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Effectively communicate during times of stress or crisis.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6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679" y="1085823"/>
            <a:ext cx="6117029" cy="52741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51"/>
          <a:stretch/>
        </p:blipFill>
        <p:spPr>
          <a:xfrm>
            <a:off x="8450132" y="1377367"/>
            <a:ext cx="2546004" cy="251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96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BASICS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9988"/>
            <a:ext cx="10515600" cy="544801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People are not their words and behavior. </a:t>
            </a: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 is what determines others’ interpretation of any action or communication.  </a:t>
            </a: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Actions do not necessarily represent intentions. </a:t>
            </a: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people will see the same thing in entirely different ways. </a:t>
            </a: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People respond in accordance with their own interpretation of reality – maps </a:t>
            </a: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you always do what you always did, you will always get what you always got. </a:t>
            </a: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Success depends on varying what you do until you get the result that you want. </a:t>
            </a:r>
            <a:endParaRPr lang="en-PK" dirty="0" smtClean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People with the greatest choice and flexibility of behavior come out on top. </a:t>
            </a:r>
          </a:p>
          <a:p>
            <a:r>
              <a:rPr lang="en-US" sz="44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impossible not to communicate.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COMMUNICATION?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9037" y="1936461"/>
            <a:ext cx="10515600" cy="177655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en-US" sz="4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process by which information and understanding are transferred between a sender and a receiver</a:t>
            </a:r>
          </a:p>
          <a:p>
            <a:pPr algn="ctr"/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172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73691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CONTINUUM OF COMMUNICATION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F6C1AC-C61E-485F-A90E-FA7FCDAEAD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12" b="8426"/>
          <a:stretch/>
        </p:blipFill>
        <p:spPr>
          <a:xfrm>
            <a:off x="1733072" y="1234921"/>
            <a:ext cx="8178056" cy="19950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CD0C03-6362-486F-9C04-BF49BEE61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5709" y="3229976"/>
            <a:ext cx="5879900" cy="362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788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TRUE OR FALSE?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just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Good communicators are born, not made. 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more you communicate, the better you will at communicating. 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your interpersonal communications, a good guide to follow is to be as open, empathic, and supportive as you can. 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intercultural communication, it is best to ignore the differences and communicate just as you would with members of your own culture. 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there is conflict, your relationship is in trouble. </a:t>
            </a:r>
            <a:endParaRPr lang="en-PK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7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781" y="587829"/>
            <a:ext cx="10979727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BASIC MODEL OF COMMUNICATION PROCESS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625E01-05A1-4CFB-99F7-A60E4C954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1049" y="1250610"/>
            <a:ext cx="6218550" cy="560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2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8949"/>
            <a:ext cx="113538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LEADER AS A COMMUNICATION CHAMPION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6620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66205" y="0"/>
            <a:ext cx="11525795" cy="5878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40" b="27874"/>
          <a:stretch/>
        </p:blipFill>
        <p:spPr>
          <a:xfrm rot="16200000">
            <a:off x="-428898" y="428897"/>
            <a:ext cx="1524001" cy="666205"/>
          </a:xfrm>
          <a:prstGeom prst="rect">
            <a:avLst/>
          </a:prstGeom>
        </p:spPr>
      </p:pic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624946" y="2589213"/>
            <a:ext cx="2253641" cy="2514600"/>
          </a:xfrm>
          <a:prstGeom prst="rect">
            <a:avLst/>
          </a:prstGeom>
          <a:solidFill>
            <a:schemeClr val="accent2"/>
          </a:solidFill>
          <a:ln w="38100">
            <a:solidFill>
              <a:srgbClr val="0033CC"/>
            </a:solidFill>
            <a:miter lim="800000"/>
            <a:headEnd/>
            <a:tailEnd/>
          </a:ln>
          <a:effectLst>
            <a:outerShdw dist="107763" dir="135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1265139" y="3240514"/>
            <a:ext cx="1311275" cy="1323439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and external sources</a:t>
            </a:r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3034928" y="2779713"/>
            <a:ext cx="1902372" cy="1938992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Strategic Conversation</a:t>
            </a:r>
          </a:p>
          <a:p>
            <a:pPr algn="ctr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climate </a:t>
            </a:r>
          </a:p>
          <a:p>
            <a:pPr algn="ctr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Listening</a:t>
            </a:r>
          </a:p>
          <a:p>
            <a:pPr algn="ctr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Discernment</a:t>
            </a:r>
          </a:p>
          <a:p>
            <a:pPr algn="ctr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Dialogue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8795615" y="2055813"/>
            <a:ext cx="2073275" cy="1508105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Directed</a:t>
            </a:r>
          </a:p>
          <a:p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 attention to vision/values, desired outcomes; use persuasion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8795615" y="3656013"/>
            <a:ext cx="1997075" cy="1785104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</a:p>
          <a:p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Use rich channels </a:t>
            </a:r>
          </a:p>
          <a:p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Stories and metaphors</a:t>
            </a:r>
          </a:p>
          <a:p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Informal communication</a:t>
            </a: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5624946" y="2779713"/>
            <a:ext cx="228337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Leader</a:t>
            </a:r>
          </a:p>
          <a:p>
            <a:pPr algn="ctr"/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Communication Champion</a:t>
            </a:r>
          </a:p>
        </p:txBody>
      </p:sp>
      <p:sp>
        <p:nvSpPr>
          <p:cNvPr id="13" name="Line 12"/>
          <p:cNvSpPr>
            <a:spLocks noChangeShapeType="1"/>
          </p:cNvSpPr>
          <p:nvPr/>
        </p:nvSpPr>
        <p:spPr bwMode="auto">
          <a:xfrm>
            <a:off x="2577728" y="3749209"/>
            <a:ext cx="457200" cy="0"/>
          </a:xfrm>
          <a:prstGeom prst="line">
            <a:avLst/>
          </a:prstGeom>
          <a:noFill/>
          <a:ln w="57150" cmpd="thinThick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>
            <a:off x="4987637" y="3824288"/>
            <a:ext cx="457200" cy="0"/>
          </a:xfrm>
          <a:prstGeom prst="line">
            <a:avLst/>
          </a:prstGeom>
          <a:noFill/>
          <a:ln w="57150" cmpd="thinThick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14"/>
          <p:cNvSpPr>
            <a:spLocks noChangeShapeType="1"/>
          </p:cNvSpPr>
          <p:nvPr/>
        </p:nvSpPr>
        <p:spPr bwMode="auto">
          <a:xfrm>
            <a:off x="8091055" y="2902960"/>
            <a:ext cx="381000" cy="0"/>
          </a:xfrm>
          <a:prstGeom prst="line">
            <a:avLst/>
          </a:prstGeom>
          <a:noFill/>
          <a:ln w="57150" cmpd="thinThick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15"/>
          <p:cNvSpPr>
            <a:spLocks noChangeShapeType="1"/>
          </p:cNvSpPr>
          <p:nvPr/>
        </p:nvSpPr>
        <p:spPr bwMode="auto">
          <a:xfrm>
            <a:off x="8091055" y="4662488"/>
            <a:ext cx="381000" cy="0"/>
          </a:xfrm>
          <a:prstGeom prst="line">
            <a:avLst/>
          </a:prstGeom>
          <a:noFill/>
          <a:ln w="57150" cmpd="thinThick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706</Words>
  <Application>Microsoft Office PowerPoint</Application>
  <PresentationFormat>Widescreen</PresentationFormat>
  <Paragraphs>103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PRINCIPLES OF MOTIVATION  LEADERSHIP COMMUNICATION</vt:lpstr>
      <vt:lpstr>SESSION OBJECTIVES</vt:lpstr>
      <vt:lpstr>PowerPoint Presentation</vt:lpstr>
      <vt:lpstr>SOME BASICS</vt:lpstr>
      <vt:lpstr>WHAT IS COMMUNICATION?</vt:lpstr>
      <vt:lpstr>THE CONTINUUM OF COMMUNICATION</vt:lpstr>
      <vt:lpstr>TRUE OR FALSE?</vt:lpstr>
      <vt:lpstr>BASIC MODEL OF COMMUNICATION PROCESS</vt:lpstr>
      <vt:lpstr>THE LEADER AS A COMMUNICATION CHAMPION</vt:lpstr>
      <vt:lpstr>WHY OPEN THE COMMUNICATION CHANNELS?</vt:lpstr>
      <vt:lpstr>BARRIERS TO EFFECTIVE LISTENING</vt:lpstr>
      <vt:lpstr>KEYS TO EFFECTIVE LISTENING</vt:lpstr>
      <vt:lpstr>KEYS TO EFFECTIVE LISTENING</vt:lpstr>
      <vt:lpstr>PowerPoint Presentation</vt:lpstr>
      <vt:lpstr>CONTINUUM OF CHANNEL RICHNESS</vt:lpstr>
      <vt:lpstr>THAT IS ALL FOR TODAY!!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PRINCIPLES OF MOTIVATION</dc:title>
  <dc:creator>Fareed</dc:creator>
  <cp:lastModifiedBy>Fareed</cp:lastModifiedBy>
  <cp:revision>34</cp:revision>
  <dcterms:created xsi:type="dcterms:W3CDTF">2023-04-02T08:17:51Z</dcterms:created>
  <dcterms:modified xsi:type="dcterms:W3CDTF">2023-04-03T00:10:49Z</dcterms:modified>
</cp:coreProperties>
</file>

<file path=docProps/thumbnail.jpeg>
</file>